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11" r:id="rId3"/>
    <p:sldId id="318" r:id="rId4"/>
    <p:sldId id="319" r:id="rId5"/>
    <p:sldId id="317" r:id="rId6"/>
    <p:sldId id="312" r:id="rId7"/>
    <p:sldId id="313" r:id="rId8"/>
    <p:sldId id="314" r:id="rId9"/>
    <p:sldId id="315" r:id="rId10"/>
    <p:sldId id="316" r:id="rId11"/>
    <p:sldId id="320" r:id="rId12"/>
    <p:sldId id="321" r:id="rId13"/>
    <p:sldId id="276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0070C0"/>
    <a:srgbClr val="00B050"/>
    <a:srgbClr val="D90597"/>
    <a:srgbClr val="ED7D31"/>
    <a:srgbClr val="005AA7"/>
    <a:srgbClr val="00947C"/>
    <a:srgbClr val="1A787D"/>
    <a:srgbClr val="0F979D"/>
    <a:srgbClr val="235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D0"/>
          </a:solidFill>
        </a:fill>
      </a:tcStyle>
    </a:wholeTbl>
    <a:band2H>
      <a:tcTxStyle/>
      <a:tcStyle>
        <a:tcBdr/>
        <a:fill>
          <a:solidFill>
            <a:srgbClr val="E6EB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D0"/>
          </a:solidFill>
        </a:fill>
      </a:tcStyle>
    </a:wholeTbl>
    <a:band2H>
      <a:tcTxStyle/>
      <a:tcStyle>
        <a:tcBdr/>
        <a:fill>
          <a:solidFill>
            <a:srgbClr val="E6EB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500" y="6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8" name="Shape 7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-1" y="-38653"/>
            <a:ext cx="8057858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7931060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0639425" cy="686697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6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923501"/>
            <a:ext cx="12192000" cy="537753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14600" y="3994484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9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9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6" cy="6810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05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297D5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/>
            </a:lvl1pPr>
            <a:lvl2pPr marL="0" indent="457201">
              <a:buClrTx/>
              <a:buSzTx/>
              <a:buNone/>
              <a:defRPr sz="2400"/>
            </a:lvl2pPr>
            <a:lvl3pPr marL="0" indent="914402">
              <a:buClrTx/>
              <a:buSzTx/>
              <a:buNone/>
              <a:defRPr sz="2400"/>
            </a:lvl3pPr>
            <a:lvl4pPr marL="0" indent="1371603">
              <a:buClrTx/>
              <a:buSzTx/>
              <a:buNone/>
              <a:defRPr sz="2400"/>
            </a:lvl4pPr>
            <a:lvl5pPr marL="0" indent="1828805">
              <a:buClrTx/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5" name="object 2"/>
          <p:cNvSpPr/>
          <p:nvPr/>
        </p:nvSpPr>
        <p:spPr>
          <a:xfrm>
            <a:off x="-1" y="34925"/>
            <a:ext cx="8057858" cy="6823038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Заголовок 1"/>
          <p:cNvSpPr txBox="1"/>
          <p:nvPr/>
        </p:nvSpPr>
        <p:spPr>
          <a:xfrm>
            <a:off x="45719" y="1628999"/>
            <a:ext cx="10576561" cy="180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180975" defTabSz="914402">
              <a:lnSpc>
                <a:spcPct val="90000"/>
              </a:lnSpc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17" name="Дата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/>
            </a:lvl1pPr>
          </a:lstStyle>
          <a:p>
            <a:r>
              <a:t>17.02.2025</a:t>
            </a:r>
          </a:p>
        </p:txBody>
      </p:sp>
      <p:sp>
        <p:nvSpPr>
          <p:cNvPr id="218" name="Номер слайда 5"/>
          <p:cNvSpPr txBox="1"/>
          <p:nvPr/>
        </p:nvSpPr>
        <p:spPr>
          <a:xfrm>
            <a:off x="8656319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  <p:pic>
        <p:nvPicPr>
          <p:cNvPr id="219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1587082"/>
            <a:ext cx="5991225" cy="476926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9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9944" y="105813"/>
            <a:ext cx="11380787" cy="4300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pic>
        <p:nvPicPr>
          <p:cNvPr id="231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2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1681163"/>
            <a:ext cx="5969003" cy="29486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457201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14402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371603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828805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2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6019800" cy="29486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pPr>
            <a:endParaRPr/>
          </a:p>
        </p:txBody>
      </p:sp>
      <p:pic>
        <p:nvPicPr>
          <p:cNvPr id="243" name="Рисунок 13" descr="Рисунок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2" name="Заголовок 1"/>
          <p:cNvSpPr txBox="1"/>
          <p:nvPr/>
        </p:nvSpPr>
        <p:spPr>
          <a:xfrm>
            <a:off x="741720" y="247264"/>
            <a:ext cx="11404560" cy="101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r" defTabSz="914402">
              <a:lnSpc>
                <a:spcPct val="90000"/>
              </a:lnSpc>
              <a:defRPr sz="4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263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4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object 2"/>
          <p:cNvSpPr/>
          <p:nvPr/>
        </p:nvSpPr>
        <p:spPr>
          <a:xfrm>
            <a:off x="-1" y="1"/>
            <a:ext cx="4992933" cy="685796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27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089357" y="36096"/>
            <a:ext cx="7072147" cy="6821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9" indent="-261258">
              <a:defRPr sz="3200"/>
            </a:lvl2pPr>
            <a:lvl3pPr marL="1219203" indent="-304801">
              <a:defRPr sz="3200"/>
            </a:lvl3pPr>
            <a:lvl4pPr marL="1737364" indent="-365761">
              <a:defRPr sz="3200"/>
            </a:lvl4pPr>
            <a:lvl5pPr marL="2194566" indent="-365761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5" name="Текст 3"/>
          <p:cNvSpPr>
            <a:spLocks noGrp="1"/>
          </p:cNvSpPr>
          <p:nvPr>
            <p:ph type="body" sz="half" idx="13"/>
          </p:nvPr>
        </p:nvSpPr>
        <p:spPr>
          <a:xfrm>
            <a:off x="0" y="2057400"/>
            <a:ext cx="4993105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pPr>
            <a:endParaRPr/>
          </a:p>
        </p:txBody>
      </p:sp>
      <p:pic>
        <p:nvPicPr>
          <p:cNvPr id="276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object 2"/>
          <p:cNvSpPr/>
          <p:nvPr/>
        </p:nvSpPr>
        <p:spPr>
          <a:xfrm>
            <a:off x="-16295" y="0"/>
            <a:ext cx="5029027" cy="685796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0631" y="457200"/>
            <a:ext cx="4531397" cy="1600200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286" name="Рисунок 2"/>
          <p:cNvSpPr>
            <a:spLocks noGrp="1"/>
          </p:cNvSpPr>
          <p:nvPr>
            <p:ph type="pic" idx="13"/>
          </p:nvPr>
        </p:nvSpPr>
        <p:spPr>
          <a:xfrm>
            <a:off x="5183187" y="168441"/>
            <a:ext cx="6944646" cy="65812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2057400"/>
            <a:ext cx="5000625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  <a:lvl2pPr marL="0" indent="457201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2pPr>
            <a:lvl3pPr marL="0" indent="914402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3pPr>
            <a:lvl4pPr marL="0" indent="1371603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4pPr>
            <a:lvl5pPr marL="0" indent="1828805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88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object 2"/>
          <p:cNvSpPr/>
          <p:nvPr/>
        </p:nvSpPr>
        <p:spPr>
          <a:xfrm>
            <a:off x="-1" y="-38653"/>
            <a:ext cx="8057858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7931060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9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0639425" cy="686697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99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object 2"/>
          <p:cNvSpPr/>
          <p:nvPr/>
        </p:nvSpPr>
        <p:spPr>
          <a:xfrm>
            <a:off x="-1" y="-2"/>
            <a:ext cx="12191579" cy="685378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12085048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2163425" cy="666207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11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/>
          <p:cNvSpPr/>
          <p:nvPr/>
        </p:nvSpPr>
        <p:spPr>
          <a:xfrm>
            <a:off x="-1" y="-2"/>
            <a:ext cx="12191579" cy="685378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12085048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2163425" cy="666207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28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20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224472"/>
            <a:ext cx="12192000" cy="53775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3046542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23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25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923501"/>
            <a:ext cx="12192000" cy="537753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3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14600" y="3994484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33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3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56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/>
            </a:lvl1pPr>
            <a:lvl2pPr marL="0" indent="457201">
              <a:buClrTx/>
              <a:buSzTx/>
              <a:buNone/>
              <a:defRPr sz="2400"/>
            </a:lvl2pPr>
            <a:lvl3pPr marL="0" indent="914402">
              <a:buClrTx/>
              <a:buSzTx/>
              <a:buNone/>
              <a:defRPr sz="2400"/>
            </a:lvl3pPr>
            <a:lvl4pPr marL="0" indent="1371603">
              <a:buClrTx/>
              <a:buSzTx/>
              <a:buNone/>
              <a:defRPr sz="2400"/>
            </a:lvl4pPr>
            <a:lvl5pPr marL="0" indent="1828805">
              <a:buClrTx/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9" name="object 2"/>
          <p:cNvSpPr/>
          <p:nvPr/>
        </p:nvSpPr>
        <p:spPr>
          <a:xfrm>
            <a:off x="-1" y="34925"/>
            <a:ext cx="8057858" cy="6823038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" name="Дата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/>
            </a:lvl1pPr>
          </a:lstStyle>
          <a:p>
            <a:r>
              <a:t>17.02.2025</a:t>
            </a:r>
          </a:p>
        </p:txBody>
      </p:sp>
      <p:sp>
        <p:nvSpPr>
          <p:cNvPr id="361" name="Номер слайда 5"/>
          <p:cNvSpPr txBox="1"/>
          <p:nvPr/>
        </p:nvSpPr>
        <p:spPr>
          <a:xfrm>
            <a:off x="8656319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  <p:pic>
        <p:nvPicPr>
          <p:cNvPr id="362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1587082"/>
            <a:ext cx="5991225" cy="476926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2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9944" y="105813"/>
            <a:ext cx="11380787" cy="4300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pic>
        <p:nvPicPr>
          <p:cNvPr id="374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3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1681163"/>
            <a:ext cx="5969003" cy="29486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457201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14402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371603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828805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5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6019800" cy="29486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pPr>
            <a:endParaRPr/>
          </a:p>
        </p:txBody>
      </p:sp>
      <p:pic>
        <p:nvPicPr>
          <p:cNvPr id="386" name="Рисунок 13" descr="Рисунок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5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96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5" name="Заголовок 1"/>
          <p:cNvSpPr txBox="1"/>
          <p:nvPr/>
        </p:nvSpPr>
        <p:spPr>
          <a:xfrm>
            <a:off x="741720" y="247264"/>
            <a:ext cx="11404560" cy="101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r" defTabSz="914402">
              <a:lnSpc>
                <a:spcPct val="90000"/>
              </a:lnSpc>
              <a:defRPr sz="4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406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07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object 2"/>
          <p:cNvSpPr/>
          <p:nvPr/>
        </p:nvSpPr>
        <p:spPr>
          <a:xfrm>
            <a:off x="-1" y="1"/>
            <a:ext cx="5029027" cy="685796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0631" y="457200"/>
            <a:ext cx="4531397" cy="1600200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429" name="Рисунок 2"/>
          <p:cNvSpPr>
            <a:spLocks noGrp="1"/>
          </p:cNvSpPr>
          <p:nvPr>
            <p:ph type="pic" idx="13"/>
          </p:nvPr>
        </p:nvSpPr>
        <p:spPr>
          <a:xfrm>
            <a:off x="5183187" y="168441"/>
            <a:ext cx="6944646" cy="65812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2057400"/>
            <a:ext cx="5000625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  <a:lvl2pPr marL="0" indent="457201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2pPr>
            <a:lvl3pPr marL="0" indent="914402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3pPr>
            <a:lvl4pPr marL="0" indent="1371603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4pPr>
            <a:lvl5pPr marL="0" indent="1828805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31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object 2"/>
          <p:cNvSpPr/>
          <p:nvPr/>
        </p:nvSpPr>
        <p:spPr>
          <a:xfrm>
            <a:off x="-1" y="-38653"/>
            <a:ext cx="8057858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7931060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0639425" cy="45720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4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object 2"/>
          <p:cNvSpPr/>
          <p:nvPr/>
        </p:nvSpPr>
        <p:spPr>
          <a:xfrm>
            <a:off x="-1" y="-2"/>
            <a:ext cx="12191579" cy="685378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12085048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5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2163425" cy="666207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54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7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224472"/>
            <a:ext cx="12192000" cy="53775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3046542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0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3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224472"/>
            <a:ext cx="12192000" cy="53775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3046542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66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68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75" y="-415925"/>
            <a:ext cx="2079601" cy="20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923501"/>
            <a:ext cx="12192000" cy="537753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14600" y="3994484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8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8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6" cy="6810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49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495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297D53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/>
            </a:lvl1pPr>
            <a:lvl2pPr marL="0" indent="457201">
              <a:buClrTx/>
              <a:buSzTx/>
              <a:buNone/>
              <a:defRPr sz="2400"/>
            </a:lvl2pPr>
            <a:lvl3pPr marL="0" indent="914402">
              <a:buClrTx/>
              <a:buSzTx/>
              <a:buNone/>
              <a:defRPr sz="2400"/>
            </a:lvl3pPr>
            <a:lvl4pPr marL="0" indent="1371603">
              <a:buClrTx/>
              <a:buSzTx/>
              <a:buNone/>
              <a:defRPr sz="2400"/>
            </a:lvl4pPr>
            <a:lvl5pPr marL="0" indent="1828805">
              <a:buClrTx/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5" name="object 2"/>
          <p:cNvSpPr/>
          <p:nvPr/>
        </p:nvSpPr>
        <p:spPr>
          <a:xfrm>
            <a:off x="-1" y="34925"/>
            <a:ext cx="8057858" cy="6823038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6" name="Заголовок 1"/>
          <p:cNvSpPr txBox="1"/>
          <p:nvPr/>
        </p:nvSpPr>
        <p:spPr>
          <a:xfrm>
            <a:off x="45719" y="1628999"/>
            <a:ext cx="10576561" cy="180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normAutofit/>
          </a:bodyPr>
          <a:lstStyle>
            <a:lvl1pPr indent="180975" defTabSz="914402">
              <a:lnSpc>
                <a:spcPct val="90000"/>
              </a:lnSpc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07" name="Дата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/>
            </a:lvl1pPr>
          </a:lstStyle>
          <a:p>
            <a:r>
              <a:t>17.02.2025</a:t>
            </a:r>
          </a:p>
        </p:txBody>
      </p:sp>
      <p:sp>
        <p:nvSpPr>
          <p:cNvPr id="508" name="Номер слайда 5"/>
          <p:cNvSpPr txBox="1"/>
          <p:nvPr/>
        </p:nvSpPr>
        <p:spPr>
          <a:xfrm>
            <a:off x="8656319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  <p:pic>
        <p:nvPicPr>
          <p:cNvPr id="509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1587082"/>
            <a:ext cx="5991225" cy="4769269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9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9944" y="105813"/>
            <a:ext cx="11380787" cy="4300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pic>
        <p:nvPicPr>
          <p:cNvPr id="521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53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1681163"/>
            <a:ext cx="5969003" cy="29486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457201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14402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371603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828805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2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6019800" cy="29486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pPr>
            <a:endParaRPr/>
          </a:p>
        </p:txBody>
      </p:sp>
      <p:pic>
        <p:nvPicPr>
          <p:cNvPr id="533" name="Рисунок 13" descr="Рисунок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2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43" name="Рисунок 8" descr="Рисунок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82132"/>
            <a:ext cx="11380787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2" name="Заголовок 1"/>
          <p:cNvSpPr txBox="1"/>
          <p:nvPr/>
        </p:nvSpPr>
        <p:spPr>
          <a:xfrm>
            <a:off x="741720" y="247264"/>
            <a:ext cx="11404560" cy="101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algn="r" defTabSz="914402">
              <a:lnSpc>
                <a:spcPct val="90000"/>
              </a:lnSpc>
              <a:defRPr sz="4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553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54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object 2"/>
          <p:cNvSpPr/>
          <p:nvPr/>
        </p:nvSpPr>
        <p:spPr>
          <a:xfrm>
            <a:off x="-1" y="1"/>
            <a:ext cx="4992933" cy="685796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64696" y="457200"/>
            <a:ext cx="4507332" cy="1600200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56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089357" y="36096"/>
            <a:ext cx="7072147" cy="6821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9" indent="-261258">
              <a:defRPr sz="3200"/>
            </a:lvl2pPr>
            <a:lvl3pPr marL="1219203" indent="-304801">
              <a:defRPr sz="3200"/>
            </a:lvl3pPr>
            <a:lvl4pPr marL="1737364" indent="-365761">
              <a:defRPr sz="3200"/>
            </a:lvl4pPr>
            <a:lvl5pPr marL="2194566" indent="-365761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5" name="Текст 3"/>
          <p:cNvSpPr>
            <a:spLocks noGrp="1"/>
          </p:cNvSpPr>
          <p:nvPr>
            <p:ph type="body" sz="half" idx="13"/>
          </p:nvPr>
        </p:nvSpPr>
        <p:spPr>
          <a:xfrm>
            <a:off x="0" y="2057400"/>
            <a:ext cx="4993105" cy="381158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pPr>
            <a:endParaRPr/>
          </a:p>
        </p:txBody>
      </p:sp>
      <p:pic>
        <p:nvPicPr>
          <p:cNvPr id="566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object 2"/>
          <p:cNvSpPr/>
          <p:nvPr/>
        </p:nvSpPr>
        <p:spPr>
          <a:xfrm>
            <a:off x="-16295" y="0"/>
            <a:ext cx="5029027" cy="685796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40631" y="457200"/>
            <a:ext cx="4531397" cy="1600200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576" name="Рисунок 2"/>
          <p:cNvSpPr>
            <a:spLocks noGrp="1"/>
          </p:cNvSpPr>
          <p:nvPr>
            <p:ph type="pic" idx="13"/>
          </p:nvPr>
        </p:nvSpPr>
        <p:spPr>
          <a:xfrm>
            <a:off x="5183187" y="168441"/>
            <a:ext cx="6944646" cy="65812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7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2057400"/>
            <a:ext cx="5000625" cy="38115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  <a:lvl2pPr marL="0" indent="457201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2pPr>
            <a:lvl3pPr marL="0" indent="914402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3pPr>
            <a:lvl4pPr marL="0" indent="1371603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4pPr>
            <a:lvl5pPr marL="0" indent="1828805">
              <a:buClrTx/>
              <a:buSzTx/>
              <a:buNone/>
              <a:defRPr sz="1600">
                <a:latin typeface="Atyp Display Medium"/>
                <a:ea typeface="Atyp Display Medium"/>
                <a:cs typeface="Atyp Display Medium"/>
                <a:sym typeface="Atyp Display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578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/>
          <p:nvPr/>
        </p:nvSpPr>
        <p:spPr>
          <a:xfrm>
            <a:off x="-1" y="2388010"/>
            <a:ext cx="12191579" cy="1604203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923501"/>
            <a:ext cx="12192000" cy="537753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14600" y="3994484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5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12053" r="49" b="52791"/>
          <a:stretch>
            <a:fillRect/>
          </a:stretch>
        </p:blipFill>
        <p:spPr>
          <a:xfrm>
            <a:off x="-1" y="4908549"/>
            <a:ext cx="12192001" cy="1949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rcRect l="22" r="21"/>
          <a:stretch>
            <a:fillRect/>
          </a:stretch>
        </p:blipFill>
        <p:spPr>
          <a:xfrm>
            <a:off x="-248652" y="-1036809"/>
            <a:ext cx="3693694" cy="369369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object 2"/>
          <p:cNvSpPr/>
          <p:nvPr/>
        </p:nvSpPr>
        <p:spPr>
          <a:xfrm>
            <a:off x="-13271" y="2226"/>
            <a:ext cx="12203580" cy="647997"/>
          </a:xfrm>
          <a:prstGeom prst="rect">
            <a:avLst/>
          </a:prstGeom>
          <a:solidFill>
            <a:srgbClr val="00947C"/>
          </a:solidFill>
          <a:ln w="3175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7" cy="6810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58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/>
            <a:lvl2pPr marL="723901" indent="-266701"/>
            <a:lvl3pPr marL="1234442" indent="-320041"/>
            <a:lvl4pPr marL="1727204" indent="-355600"/>
            <a:lvl5pPr marL="2184406" indent="-3556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589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3"/>
            <a:ext cx="1332000" cy="1332002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object 2"/>
          <p:cNvSpPr/>
          <p:nvPr/>
        </p:nvSpPr>
        <p:spPr>
          <a:xfrm>
            <a:off x="-1" y="1"/>
            <a:ext cx="4992933" cy="6857963"/>
          </a:xfrm>
          <a:prstGeom prst="rect">
            <a:avLst/>
          </a:prstGeom>
          <a:solidFill>
            <a:srgbClr val="00947C"/>
          </a:solidFill>
          <a:ln w="3175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021679" y="36096"/>
            <a:ext cx="7072147" cy="6821904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defRPr sz="3200"/>
            </a:lvl1pPr>
            <a:lvl2pPr marL="718459" indent="-261258">
              <a:defRPr sz="3200"/>
            </a:lvl2pPr>
            <a:lvl3pPr marL="1219203" indent="-304800">
              <a:defRPr sz="3200"/>
            </a:lvl3pPr>
            <a:lvl4pPr marL="1737363" indent="-365761">
              <a:defRPr sz="3200"/>
            </a:lvl4pPr>
            <a:lvl5pPr marL="2194566" indent="-365761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599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rcRect t="25113" b="25113"/>
          <a:stretch>
            <a:fillRect/>
          </a:stretch>
        </p:blipFill>
        <p:spPr>
          <a:xfrm>
            <a:off x="219075" y="120600"/>
            <a:ext cx="2361409" cy="1175324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699" tIns="45699" rIns="45699" bIns="45699" anchor="b"/>
          <a:lstStyle>
            <a:lvl1pPr algn="ctr" defTabSz="914400"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0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699" tIns="45699" rIns="45699" bIns="45699"/>
          <a:lstStyle>
            <a:lvl1pPr marL="406400" indent="-355600" algn="ctr" defTabSz="914400">
              <a:buClrTx/>
              <a:buSzTx/>
              <a:buNone/>
              <a:defRPr sz="2400">
                <a:solidFill>
                  <a:srgbClr val="000000"/>
                </a:solidFill>
              </a:defRPr>
            </a:lvl1pPr>
            <a:lvl2pPr marL="406400" indent="127000" algn="ctr" defTabSz="914400">
              <a:buClrTx/>
              <a:buSzTx/>
              <a:buNone/>
              <a:defRPr sz="2400">
                <a:solidFill>
                  <a:srgbClr val="000000"/>
                </a:solidFill>
              </a:defRPr>
            </a:lvl2pPr>
            <a:lvl3pPr marL="406400" indent="609600" algn="ctr" defTabSz="914400">
              <a:buClrTx/>
              <a:buSzTx/>
              <a:buNone/>
              <a:defRPr sz="2400">
                <a:solidFill>
                  <a:srgbClr val="000000"/>
                </a:solidFill>
              </a:defRPr>
            </a:lvl3pPr>
            <a:lvl4pPr marL="406400" indent="1079500" algn="ctr" defTabSz="914400">
              <a:buClrTx/>
              <a:buSzTx/>
              <a:buNone/>
              <a:defRPr sz="2400">
                <a:solidFill>
                  <a:srgbClr val="000000"/>
                </a:solidFill>
              </a:defRPr>
            </a:lvl4pPr>
            <a:lvl5pPr marL="406400" indent="1536700" algn="ctr" defTabSz="914400">
              <a:buClrTx/>
              <a:buSzTx/>
              <a:buNone/>
              <a:defRPr sz="24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699" tIns="45699" rIns="45699" bIns="45699"/>
          <a:lstStyle>
            <a:lvl1pPr algn="l" defTabSz="914400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1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699" tIns="45699" rIns="45699" bIns="45699"/>
          <a:lstStyle>
            <a:lvl1pPr marL="457200" indent="-342900" defTabSz="914400"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1pPr>
            <a:lvl2pPr marL="971550" indent="-400050" defTabSz="914400"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1508760" indent="-480060" defTabSz="914400"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3pPr>
            <a:lvl4pPr marL="2019300" indent="-533400" defTabSz="914400"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4pPr>
            <a:lvl5pPr marL="2476500" indent="-533400" defTabSz="914400">
              <a:buClr>
                <a:srgbClr val="000000"/>
              </a:buClr>
              <a:buSzPts val="2800"/>
              <a:buFont typeface="Arial"/>
              <a:buChar char="•"/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58" y="6404312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28575" y="1587082"/>
            <a:ext cx="5991225" cy="4769269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/>
            <a:lvl2pPr marL="723901" indent="-266700"/>
            <a:lvl3pPr marL="1234441" indent="-320041"/>
            <a:lvl4pPr marL="1727204" indent="-355600"/>
            <a:lvl5pPr marL="2184405" indent="-3556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6" name="object 2"/>
          <p:cNvSpPr/>
          <p:nvPr/>
        </p:nvSpPr>
        <p:spPr>
          <a:xfrm>
            <a:off x="-13271" y="2226"/>
            <a:ext cx="12203580" cy="647997"/>
          </a:xfrm>
          <a:prstGeom prst="rect">
            <a:avLst/>
          </a:prstGeom>
          <a:solidFill>
            <a:srgbClr val="00947C"/>
          </a:solidFill>
          <a:ln w="3175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2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9944" y="105813"/>
            <a:ext cx="11380787" cy="430032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pic>
        <p:nvPicPr>
          <p:cNvPr id="628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3"/>
            <a:ext cx="1332000" cy="1332002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24" y="6404293"/>
            <a:ext cx="263978" cy="269237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object 2"/>
          <p:cNvSpPr/>
          <p:nvPr/>
        </p:nvSpPr>
        <p:spPr>
          <a:xfrm>
            <a:off x="-13271" y="2226"/>
            <a:ext cx="12203580" cy="647997"/>
          </a:xfrm>
          <a:prstGeom prst="rect">
            <a:avLst/>
          </a:prstGeom>
          <a:solidFill>
            <a:srgbClr val="00947C"/>
          </a:solidFill>
          <a:ln w="3175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7" cy="6810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63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/>
            <a:lvl2pPr marL="723901" indent="-266701"/>
            <a:lvl3pPr marL="1234441" indent="-320041"/>
            <a:lvl4pPr marL="1727204" indent="-355600"/>
            <a:lvl5pPr marL="2184406" indent="-3556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639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3"/>
            <a:ext cx="1332000" cy="13320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3175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6" cy="68107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66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/>
            <a:lvl2pPr marL="723902" indent="-266700"/>
            <a:lvl3pPr marL="1234441" indent="-320041"/>
            <a:lvl5pPr marL="2184406" indent="-3556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661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object 2"/>
          <p:cNvSpPr/>
          <p:nvPr/>
        </p:nvSpPr>
        <p:spPr>
          <a:xfrm>
            <a:off x="-13270" y="2226"/>
            <a:ext cx="12203577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9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8" cy="681071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67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 lIns="91437" tIns="91437" rIns="91437" bIns="91437"/>
          <a:lstStyle>
            <a:lvl2pPr marL="495301" indent="-266700"/>
            <a:lvl3pPr marL="777241" indent="-320041"/>
            <a:lvl4pPr marL="1041403" indent="-355602"/>
            <a:lvl5pPr marL="1270003" indent="-3556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672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3"/>
            <a:ext cx="1332000" cy="1332002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72509" y="6176012"/>
            <a:ext cx="365092" cy="360677"/>
          </a:xfrm>
          <a:prstGeom prst="rect">
            <a:avLst/>
          </a:prstGeom>
        </p:spPr>
        <p:txBody>
          <a:bodyPr lIns="91437" tIns="91437" rIns="91437" bIns="91437"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Рисунок 14"/>
          <p:cNvSpPr>
            <a:spLocks noGrp="1"/>
          </p:cNvSpPr>
          <p:nvPr>
            <p:ph type="pic" sz="half" idx="13"/>
          </p:nvPr>
        </p:nvSpPr>
        <p:spPr>
          <a:xfrm>
            <a:off x="7451965" y="1665520"/>
            <a:ext cx="4266961" cy="426696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4672" y="1335024"/>
            <a:ext cx="6190489" cy="1179576"/>
          </a:xfrm>
          <a:prstGeom prst="rect">
            <a:avLst/>
          </a:prstGeom>
        </p:spPr>
        <p:txBody>
          <a:bodyPr anchor="b"/>
          <a:lstStyle>
            <a:lvl1pPr algn="ctr" defTabSz="609629">
              <a:lnSpc>
                <a:spcPct val="100000"/>
              </a:lnSpc>
              <a:defRPr sz="54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68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50391" y="2825495"/>
            <a:ext cx="6190490" cy="3346705"/>
          </a:xfrm>
          <a:prstGeom prst="rect">
            <a:avLst/>
          </a:prstGeom>
        </p:spPr>
        <p:txBody>
          <a:bodyPr/>
          <a:lstStyle>
            <a:lvl1pPr marL="0" indent="0" defTabSz="609629">
              <a:lnSpc>
                <a:spcPct val="110000"/>
              </a:lnSpc>
              <a:spcBef>
                <a:spcPts val="400"/>
              </a:spcBef>
              <a:buClrTx/>
              <a:buSzTx/>
              <a:buNone/>
              <a:defRPr sz="2000">
                <a:solidFill>
                  <a:srgbClr val="000000"/>
                </a:solidFill>
              </a:defRPr>
            </a:lvl1pPr>
            <a:lvl2pPr marL="249778" indent="-211677" defTabSz="609629">
              <a:lnSpc>
                <a:spcPct val="110000"/>
              </a:lnSpc>
              <a:spcBef>
                <a:spcPts val="400"/>
              </a:spcBef>
              <a:buClrTx/>
              <a:buChar char="–"/>
              <a:defRPr sz="2000">
                <a:solidFill>
                  <a:srgbClr val="000000"/>
                </a:solidFill>
              </a:defRPr>
            </a:lvl2pPr>
            <a:lvl3pPr marL="495324" indent="-190509" defTabSz="609629">
              <a:lnSpc>
                <a:spcPct val="110000"/>
              </a:lnSpc>
              <a:spcBef>
                <a:spcPts val="400"/>
              </a:spcBef>
              <a:buClrTx/>
              <a:buChar char="•"/>
              <a:defRPr sz="2000">
                <a:solidFill>
                  <a:srgbClr val="000000"/>
                </a:solidFill>
              </a:defRPr>
            </a:lvl3pPr>
            <a:lvl4pPr marL="751151" indent="-217725" defTabSz="609629">
              <a:lnSpc>
                <a:spcPct val="110000"/>
              </a:lnSpc>
              <a:spcBef>
                <a:spcPts val="400"/>
              </a:spcBef>
              <a:buClrTx/>
              <a:buChar char="–"/>
              <a:defRPr sz="2000">
                <a:solidFill>
                  <a:srgbClr val="000000"/>
                </a:solidFill>
              </a:defRPr>
            </a:lvl4pPr>
            <a:lvl5pPr marL="1436986" indent="-217725" defTabSz="609629">
              <a:lnSpc>
                <a:spcPct val="110000"/>
              </a:lnSpc>
              <a:spcBef>
                <a:spcPts val="400"/>
              </a:spcBef>
              <a:buClrTx/>
              <a:buChar char="»"/>
              <a:defRPr sz="20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object 2"/>
          <p:cNvSpPr/>
          <p:nvPr/>
        </p:nvSpPr>
        <p:spPr>
          <a:xfrm>
            <a:off x="-13270" y="2226"/>
            <a:ext cx="12203577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900"/>
            </a:pPr>
            <a:endParaRPr/>
          </a:p>
        </p:txBody>
      </p:sp>
      <p:sp>
        <p:nvSpPr>
          <p:cNvPr id="69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331999" y="12698"/>
            <a:ext cx="10771428" cy="681071"/>
          </a:xfrm>
          <a:prstGeom prst="rect">
            <a:avLst/>
          </a:prstGeom>
        </p:spPr>
        <p:txBody>
          <a:bodyPr lIns="91438" tIns="91438" rIns="91438" bIns="91438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69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8575" y="1825625"/>
            <a:ext cx="12163425" cy="4351338"/>
          </a:xfrm>
          <a:prstGeom prst="rect">
            <a:avLst/>
          </a:prstGeom>
        </p:spPr>
        <p:txBody>
          <a:bodyPr lIns="91438" tIns="91438" rIns="91438" bIns="91438"/>
          <a:lstStyle>
            <a:lvl2pPr marL="495301" indent="-266700"/>
            <a:lvl3pPr marL="777241" indent="-320041"/>
            <a:lvl4pPr marL="1041403" indent="-355602"/>
            <a:lvl5pPr marL="1270003" indent="-355602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700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3"/>
            <a:ext cx="1332000" cy="1332002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382180" y="6176012"/>
            <a:ext cx="355421" cy="360679"/>
          </a:xfrm>
          <a:prstGeom prst="rect">
            <a:avLst/>
          </a:prstGeom>
        </p:spPr>
        <p:txBody>
          <a:bodyPr lIns="91438" tIns="91438" rIns="91438" bIns="91438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rgbClr val="0056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400"/>
            </a:lvl1pPr>
            <a:lvl2pPr marL="0" indent="457201">
              <a:buClrTx/>
              <a:buSzTx/>
              <a:buNone/>
              <a:defRPr sz="2400"/>
            </a:lvl2pPr>
            <a:lvl3pPr marL="0" indent="914402">
              <a:buClrTx/>
              <a:buSzTx/>
              <a:buNone/>
              <a:defRPr sz="2400"/>
            </a:lvl3pPr>
            <a:lvl4pPr marL="0" indent="1371603">
              <a:buClrTx/>
              <a:buSzTx/>
              <a:buNone/>
              <a:defRPr sz="2400"/>
            </a:lvl4pPr>
            <a:lvl5pPr marL="0" indent="1828805">
              <a:buClrTx/>
              <a:buSz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object 2"/>
          <p:cNvSpPr/>
          <p:nvPr/>
        </p:nvSpPr>
        <p:spPr>
          <a:xfrm>
            <a:off x="-1" y="34925"/>
            <a:ext cx="8057858" cy="6823038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2" name="Дата 3"/>
          <p:cNvSpPr txBox="1"/>
          <p:nvPr/>
        </p:nvSpPr>
        <p:spPr>
          <a:xfrm>
            <a:off x="883919" y="6404292"/>
            <a:ext cx="26517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/>
            </a:lvl1pPr>
          </a:lstStyle>
          <a:p>
            <a:r>
              <a:t>17.02.2025</a:t>
            </a:r>
          </a:p>
        </p:txBody>
      </p:sp>
      <p:sp>
        <p:nvSpPr>
          <p:cNvPr id="73" name="Номер слайда 5"/>
          <p:cNvSpPr txBox="1"/>
          <p:nvPr/>
        </p:nvSpPr>
        <p:spPr>
          <a:xfrm>
            <a:off x="8656319" y="6404292"/>
            <a:ext cx="2651761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/>
          <a:p>
            <a:pPr algn="r">
              <a:defRPr sz="1200"/>
            </a:pPr>
            <a:endParaRPr/>
          </a:p>
        </p:txBody>
      </p:sp>
      <p:pic>
        <p:nvPicPr>
          <p:cNvPr id="74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743200" cy="274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EC5-9931-4A0E-AC68-39FDD1FF4398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49E8-976C-4652-BDEE-F7B681F584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97143" y="42558"/>
            <a:ext cx="11380787" cy="5173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1681163"/>
            <a:ext cx="5969003" cy="29486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457201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14402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371603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828805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6019800" cy="294860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 b="1">
                <a:solidFill>
                  <a:srgbClr val="31937B"/>
                </a:solidFill>
                <a:latin typeface="Atyp Display Light"/>
                <a:ea typeface="Atyp Display Light"/>
                <a:cs typeface="Atyp Display Light"/>
                <a:sym typeface="Atyp Display Light"/>
              </a:defRPr>
            </a:pPr>
            <a:endParaRPr/>
          </a:p>
        </p:txBody>
      </p:sp>
      <p:pic>
        <p:nvPicPr>
          <p:cNvPr id="98" name="Рисунок 13" descr="Рисунок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ject 2"/>
          <p:cNvSpPr/>
          <p:nvPr/>
        </p:nvSpPr>
        <p:spPr>
          <a:xfrm>
            <a:off x="-1" y="-38653"/>
            <a:ext cx="8057858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7931060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0639425" cy="45720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52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Рисунок 8" descr="Рисунок 8"/>
          <p:cNvPicPr>
            <a:picLocks noChangeAspect="1"/>
          </p:cNvPicPr>
          <p:nvPr/>
        </p:nvPicPr>
        <p:blipFill>
          <a:blip r:embed="rId3">
            <a:extLst/>
          </a:blip>
          <a:srcRect l="8931"/>
          <a:stretch>
            <a:fillRect/>
          </a:stretch>
        </p:blipFill>
        <p:spPr>
          <a:xfrm>
            <a:off x="8058136" y="-38654"/>
            <a:ext cx="4181991" cy="689247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bject 2"/>
          <p:cNvSpPr/>
          <p:nvPr/>
        </p:nvSpPr>
        <p:spPr>
          <a:xfrm>
            <a:off x="-1" y="-2"/>
            <a:ext cx="12191579" cy="685378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8575" y="2031202"/>
            <a:ext cx="12085048" cy="73102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8575" y="5212079"/>
            <a:ext cx="12163425" cy="666207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64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3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224472"/>
            <a:ext cx="12192000" cy="537754"/>
          </a:xfrm>
          <a:prstGeom prst="rect">
            <a:avLst/>
          </a:prstGeom>
        </p:spPr>
        <p:txBody>
          <a:bodyPr anchor="b"/>
          <a:lstStyle>
            <a:lvl1pPr indent="180975" algn="ctr">
              <a:defRPr sz="3200">
                <a:latin typeface="Atyp Display Medium"/>
                <a:ea typeface="Atyp Display Medium"/>
                <a:cs typeface="Atyp Display Medium"/>
                <a:sym typeface="Atyp Display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0" y="3046542"/>
            <a:ext cx="12192000" cy="490711"/>
          </a:xfrm>
          <a:prstGeom prst="rect">
            <a:avLst/>
          </a:prstGeom>
        </p:spPr>
        <p:txBody>
          <a:bodyPr/>
          <a:lstStyle>
            <a:lvl1pPr marL="0" indent="84138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1pPr>
            <a:lvl2pPr marL="0" indent="541339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2pPr>
            <a:lvl3pPr marL="0" indent="998540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3pPr>
            <a:lvl4pPr marL="0" indent="1455741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4pPr>
            <a:lvl5pPr marL="0" indent="1912943">
              <a:buClrTx/>
              <a:buSzTx/>
              <a:buNone/>
              <a:defRPr sz="2400">
                <a:latin typeface="Atyp Display Light"/>
                <a:ea typeface="Atyp Display Light"/>
                <a:cs typeface="Atyp Display Light"/>
                <a:sym typeface="Atyp Display Light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pic>
        <p:nvPicPr>
          <p:cNvPr id="176" name="Рисунок 6" descr="Рисунок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5" y="-568325"/>
            <a:ext cx="2232001" cy="22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object 2"/>
          <p:cNvSpPr/>
          <p:nvPr/>
        </p:nvSpPr>
        <p:spPr>
          <a:xfrm>
            <a:off x="-1" y="-38653"/>
            <a:ext cx="12191579" cy="6892440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78" name="Google Shape;108;p34" descr="Google Shape;108;p34"/>
          <p:cNvPicPr>
            <a:picLocks noChangeAspect="1"/>
          </p:cNvPicPr>
          <p:nvPr/>
        </p:nvPicPr>
        <p:blipFill>
          <a:blip r:embed="rId2">
            <a:extLst/>
          </a:blip>
          <a:srcRect t="12757" b="39630"/>
          <a:stretch>
            <a:fillRect/>
          </a:stretch>
        </p:blipFill>
        <p:spPr>
          <a:xfrm>
            <a:off x="0" y="3706281"/>
            <a:ext cx="12192000" cy="3151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Рисунок 12" descr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75" y="-415925"/>
            <a:ext cx="2079601" cy="207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96000" y="247264"/>
            <a:ext cx="11496000" cy="1018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object 2"/>
          <p:cNvSpPr/>
          <p:nvPr/>
        </p:nvSpPr>
        <p:spPr>
          <a:xfrm>
            <a:off x="-13270" y="2226"/>
            <a:ext cx="12203578" cy="647997"/>
          </a:xfrm>
          <a:prstGeom prst="rect">
            <a:avLst/>
          </a:prstGeom>
          <a:solidFill>
            <a:srgbClr val="00947C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" name="Рисунок 8" descr="Рисунок 8"/>
          <p:cNvPicPr>
            <a:picLocks noChangeAspect="1"/>
          </p:cNvPicPr>
          <p:nvPr/>
        </p:nvPicPr>
        <p:blipFill>
          <a:blip r:embed="rId52">
            <a:extLst/>
          </a:blip>
          <a:stretch>
            <a:fillRect/>
          </a:stretch>
        </p:blipFill>
        <p:spPr>
          <a:xfrm>
            <a:off x="0" y="-345172"/>
            <a:ext cx="1332000" cy="13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4" r:id="rId46"/>
    <p:sldLayoutId id="2147483705" r:id="rId47"/>
    <p:sldLayoutId id="2147483707" r:id="rId48"/>
    <p:sldLayoutId id="2147483708" r:id="rId49"/>
    <p:sldLayoutId id="2147483709" r:id="rId50"/>
  </p:sldLayoutIdLst>
  <p:transition spd="med"/>
  <p:txStyles>
    <p:titleStyle>
      <a:lvl1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1pPr>
      <a:lvl2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2pPr>
      <a:lvl3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3pPr>
      <a:lvl4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4pPr>
      <a:lvl5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5pPr>
      <a:lvl6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6pPr>
      <a:lvl7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7pPr>
      <a:lvl8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8pPr>
      <a:lvl9pPr marL="0" marR="0" indent="0" algn="r" defTabSz="91440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FF"/>
          </a:solidFill>
          <a:uFillTx/>
          <a:latin typeface="Atyp Display Light"/>
          <a:ea typeface="Atyp Display Light"/>
          <a:cs typeface="Atyp Display Light"/>
          <a:sym typeface="Atyp Display Light"/>
        </a:defRPr>
      </a:lvl9pPr>
    </p:titleStyle>
    <p:bodyStyle>
      <a:lvl1pPr marL="228600" marR="0" indent="-228600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723902" marR="0" indent="-2667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234443" marR="0" indent="-32004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727204" marR="0" indent="-3556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84406" marR="0" indent="-3556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641607" marR="0" indent="-3556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098809" marR="0" indent="-3556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56010" marR="0" indent="-3556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4013211" marR="0" indent="-355601" algn="l" defTabSz="914402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Tx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Заголовок 1"/>
          <p:cNvSpPr txBox="1">
            <a:spLocks noGrp="1"/>
          </p:cNvSpPr>
          <p:nvPr>
            <p:ph type="title"/>
          </p:nvPr>
        </p:nvSpPr>
        <p:spPr>
          <a:xfrm>
            <a:off x="0" y="2404997"/>
            <a:ext cx="12192000" cy="15894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indent="0" defTabSz="457200">
              <a:lnSpc>
                <a:spcPct val="100000"/>
              </a:lnSpc>
              <a:defRPr sz="4000" b="1" cap="all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b="1" cap="all" dirty="0" smtClean="0">
                <a:sym typeface="Arial"/>
              </a:rPr>
              <a:t>Методология </a:t>
            </a:r>
            <a:r>
              <a:rPr lang="en-US" sz="4000" b="1" cap="all" dirty="0">
                <a:sym typeface="Arial"/>
              </a:rPr>
              <a:t>Rapid Foresight</a:t>
            </a:r>
            <a:endParaRPr dirty="0"/>
          </a:p>
        </p:txBody>
      </p:sp>
      <p:sp>
        <p:nvSpPr>
          <p:cNvPr id="712" name="Прямоугольник 3"/>
          <p:cNvSpPr/>
          <p:nvPr/>
        </p:nvSpPr>
        <p:spPr>
          <a:xfrm>
            <a:off x="6875095" y="1090430"/>
            <a:ext cx="4939499" cy="40011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defTabSz="457200"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1" dirty="0"/>
              <a:t>EKTU - </a:t>
            </a:r>
            <a:r>
              <a:rPr i="1" dirty="0" err="1"/>
              <a:t>Будущее</a:t>
            </a:r>
            <a:r>
              <a:rPr i="1" dirty="0"/>
              <a:t> </a:t>
            </a:r>
            <a:r>
              <a:rPr i="1" dirty="0" err="1"/>
              <a:t>начинается</a:t>
            </a:r>
            <a:r>
              <a:rPr i="1" dirty="0"/>
              <a:t> </a:t>
            </a:r>
            <a:r>
              <a:rPr i="1" dirty="0" err="1"/>
              <a:t>сегодня</a:t>
            </a:r>
            <a:endParaRPr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руппа 120"/>
          <p:cNvGrpSpPr/>
          <p:nvPr/>
        </p:nvGrpSpPr>
        <p:grpSpPr>
          <a:xfrm>
            <a:off x="274320" y="965200"/>
            <a:ext cx="3643354" cy="3126208"/>
            <a:chOff x="436880" y="213360"/>
            <a:chExt cx="3643354" cy="3126208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436880" y="213360"/>
              <a:ext cx="3643354" cy="3126208"/>
            </a:xfrm>
            <a:prstGeom prst="roundRect">
              <a:avLst>
                <a:gd name="adj" fmla="val 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619760" y="341084"/>
              <a:ext cx="3261360" cy="2852504"/>
            </a:xfrm>
            <a:prstGeom prst="roundRect">
              <a:avLst>
                <a:gd name="adj" fmla="val 48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1680" y="465066"/>
              <a:ext cx="298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НОРМАТИВНЫЙ АКТ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1680" y="851978"/>
              <a:ext cx="24058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741680" y="1288374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41680" y="1686548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746320" y="1793969"/>
              <a:ext cx="302400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41680" y="2277269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741680" y="2675443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41680" y="3058615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41680" y="1844769"/>
              <a:ext cx="14783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«НОРМАТИВНЫЙ АКТ»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6240" y="965200"/>
            <a:ext cx="7640320" cy="313932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«НОРМАТИВНЫЙ АКТ»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карточка, описывающая правила регулирования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какойлибо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деятельности и обладающая следующими характеристиками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работает 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запуск, перелом, торможение тренда или изменение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направления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частично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обусловлена трендами (задающими «вызов»);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обусловлена собственной логикой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«институционального развития» (цели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субъекта, управляющего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системой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например федеральное/региональное правительство,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регулятор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пр.).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4269992"/>
            <a:ext cx="11572240" cy="218521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endParaRPr lang="ru-RU" sz="17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разрешение иностранным пилотам водить воздушные суда авиакомпаний РФ» или «введение отдельной должности в ранге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премьерминистра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ответственного за реализацию транспортной стратегии», «приказ о финансировании отдельной строкой подписки всех вузов РФ на отраслевые журналы, входящие в SCOPUS». Нормативный акт — это упрощенный (стандартизированный, регламентированный) формат. Институциональный (регуляторный) «ответ на вызов» — по сути одномоментный акт управленческой воли (воплощенный в документе регулятора, законе или нормативном акте). Формула описания нормативного акта: кто, как и в отношении кого именно деятельность регулирует.</a:t>
            </a:r>
            <a:endParaRPr lang="en-US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3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83360" y="111760"/>
            <a:ext cx="10515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БУДУЩЕГО - ФОРМИРОВАНИЕ ОБРАЗА БУДУЩЕГО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22" y="783148"/>
            <a:ext cx="8409518" cy="58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7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83360" y="111760"/>
            <a:ext cx="1051560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КАРТЫ БУДУЩЕГО НА ПОЛНОТУ И ЦЕЛОСТНОСТЬ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69" y="761595"/>
            <a:ext cx="9228503" cy="60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8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Заголовок 1"/>
          <p:cNvSpPr txBox="1">
            <a:spLocks noGrp="1"/>
          </p:cNvSpPr>
          <p:nvPr>
            <p:ph type="title"/>
          </p:nvPr>
        </p:nvSpPr>
        <p:spPr>
          <a:xfrm>
            <a:off x="170911" y="2370614"/>
            <a:ext cx="7716034" cy="1533580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/>
            <a:r>
              <a:rPr dirty="0"/>
              <a:t>БЛАГОДАРЮ ЗА ВНИМАНИЕ!</a:t>
            </a:r>
          </a:p>
        </p:txBody>
      </p:sp>
      <p:sp>
        <p:nvSpPr>
          <p:cNvPr id="1356" name="TextBox 20"/>
          <p:cNvSpPr txBox="1"/>
          <p:nvPr/>
        </p:nvSpPr>
        <p:spPr>
          <a:xfrm>
            <a:off x="509595" y="5914747"/>
            <a:ext cx="2232027" cy="357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25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www.ektu.kz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«ФОРСАЙТ»?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236" y="826254"/>
            <a:ext cx="4679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 — ОПРЕДЕЛЕНИЯ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2"/>
          <a:stretch/>
        </p:blipFill>
        <p:spPr>
          <a:xfrm>
            <a:off x="5029200" y="1280891"/>
            <a:ext cx="6969760" cy="370246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226945" y="4572895"/>
            <a:ext cx="5419676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Foresight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(RF)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инструмент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прогнозирования и формирования будущего, позволяющий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получать за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короткий срок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прогнозы высокой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точности относительно будущего, путей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достижения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объединять людей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реализации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представлений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будущем.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48236" y="3171620"/>
            <a:ext cx="978709" cy="1888060"/>
          </a:xfrm>
          <a:prstGeom prst="curvedRightArrow">
            <a:avLst/>
          </a:prstGeom>
          <a:solidFill>
            <a:srgbClr val="FFFFFF"/>
          </a:solidFill>
          <a:ln w="127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72160" y="1383437"/>
            <a:ext cx="4155440" cy="2062103"/>
          </a:xfrm>
          <a:prstGeom prst="rect">
            <a:avLst/>
          </a:prstGeom>
          <a:solidFill>
            <a:srgbClr val="005AA7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 англ.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Foresight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 в будущее, предвидение») —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технология, формат коммуникации, который позволяет участникам договориться по поводу образа будущего, а также, определив желаемый образ будущего, договориться о действиях в его контексте.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7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19200" y="111760"/>
            <a:ext cx="107797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БУДУЩЕГО - ОПИСАНИЕ ОСНОВНЫХ ЭЛЕМЕНТОВ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/>
        </p:blipFill>
        <p:spPr>
          <a:xfrm>
            <a:off x="651905" y="690880"/>
            <a:ext cx="10867869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65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19200" y="111760"/>
            <a:ext cx="1077976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ТРИ ВРЕМЕННЫХ ГОРИЗОНТА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14960" y="1442720"/>
            <a:ext cx="11602720" cy="863600"/>
          </a:xfrm>
          <a:prstGeom prst="rightArrow">
            <a:avLst/>
          </a:prstGeom>
          <a:solidFill>
            <a:srgbClr val="005AA7"/>
          </a:solidFill>
          <a:ln w="127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960" y="2380792"/>
            <a:ext cx="2783840" cy="3539430"/>
          </a:xfrm>
          <a:prstGeom prst="rect">
            <a:avLst/>
          </a:prstGeom>
          <a:ln>
            <a:solidFill>
              <a:srgbClr val="005AA7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явлений, которые большинство участников наблюдает уже сейчас. Фактически разнообразие материалов этого горизонта определяется мерой профессионализма и осведомленности в актуальных процессах собственной предметной области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1360" y="2382856"/>
            <a:ext cx="5394960" cy="3539430"/>
          </a:xfrm>
          <a:prstGeom prst="rect">
            <a:avLst/>
          </a:prstGeom>
          <a:ln>
            <a:solidFill>
              <a:srgbClr val="005AA7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явлений, предпосылки к которым есть уже сейчас, но произойдут они (по предположению участников) в ближайшем будущем, которые сами эксперты считают значимыми и прорывными уже для сегодняшнего дня, однако хорошо осведомлены о неоднозначных условиях их появления, поэтому верят и не верят в них одновременно, сдвигая их в результате в будущее. Размещение карточек в среднем горизонте может быть результатом уверенности экспертов в том, что именно в данный момент будут проявлены все предпосылки: например, наберет силу тот или иной социальный тренд или попадут в массовое использование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предшественники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8880" y="2380792"/>
            <a:ext cx="3098800" cy="3539430"/>
          </a:xfrm>
          <a:prstGeom prst="rect">
            <a:avLst/>
          </a:prstGeom>
          <a:ln>
            <a:solidFill>
              <a:srgbClr val="005AA7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явлений, чье появление предполагается участниками на основе их представлений. Здесь могут быть объекты двух категорий. Первая – объекты, появление которых на карте диктуется развитием того или иного технологического тренда. Вторая – получившие развитие на новом технологическом уровне знакомые продукты.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26880" y="1694520"/>
            <a:ext cx="360000" cy="3600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78840" y="1683260"/>
            <a:ext cx="360000" cy="3600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188280" y="1683260"/>
            <a:ext cx="360000" cy="3600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1" name="Прямая соединительная линия 10"/>
          <p:cNvCxnSpPr>
            <a:stCxn id="7" idx="4"/>
            <a:endCxn id="4" idx="0"/>
          </p:cNvCxnSpPr>
          <p:nvPr/>
        </p:nvCxnSpPr>
        <p:spPr>
          <a:xfrm>
            <a:off x="1706880" y="2054520"/>
            <a:ext cx="0" cy="326272"/>
          </a:xfrm>
          <a:prstGeom prst="line">
            <a:avLst/>
          </a:prstGeom>
          <a:noFill/>
          <a:ln w="381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>
            <a:off x="5958840" y="2054520"/>
            <a:ext cx="0" cy="328336"/>
          </a:xfrm>
          <a:prstGeom prst="line">
            <a:avLst/>
          </a:prstGeom>
          <a:noFill/>
          <a:ln w="381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Прямая соединительная линия 14"/>
          <p:cNvCxnSpPr>
            <a:stCxn id="10" idx="4"/>
            <a:endCxn id="6" idx="0"/>
          </p:cNvCxnSpPr>
          <p:nvPr/>
        </p:nvCxnSpPr>
        <p:spPr>
          <a:xfrm>
            <a:off x="10368280" y="2043260"/>
            <a:ext cx="0" cy="337532"/>
          </a:xfrm>
          <a:prstGeom prst="line">
            <a:avLst/>
          </a:prstGeom>
          <a:noFill/>
          <a:ln w="38100" cap="flat">
            <a:solidFill>
              <a:srgbClr val="005AA7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Прямоугольник 17"/>
          <p:cNvSpPr/>
          <p:nvPr/>
        </p:nvSpPr>
        <p:spPr>
          <a:xfrm>
            <a:off x="1219200" y="1187269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Ближний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17728" y="119365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72604" y="1172528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5A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Дальний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9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89351" y="822960"/>
            <a:ext cx="3643354" cy="3126208"/>
            <a:chOff x="436880" y="355600"/>
            <a:chExt cx="3643354" cy="298414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6880" y="355600"/>
              <a:ext cx="3643354" cy="2984146"/>
            </a:xfrm>
            <a:prstGeom prst="roundRect">
              <a:avLst>
                <a:gd name="adj" fmla="val 0"/>
              </a:avLst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19760" y="477520"/>
              <a:ext cx="3261360" cy="2722880"/>
            </a:xfrm>
            <a:prstGeom prst="roundRect">
              <a:avLst>
                <a:gd name="adj" fmla="val 48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360" y="1026160"/>
              <a:ext cx="822960" cy="76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29080" y="595868"/>
              <a:ext cx="1442720" cy="352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ТРЕНД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 flipV="1">
              <a:off x="741680" y="1020160"/>
              <a:ext cx="802640" cy="762000"/>
            </a:xfrm>
            <a:prstGeom prst="straightConnector1">
              <a:avLst/>
            </a:prstGeom>
            <a:ln w="762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41680" y="1026160"/>
              <a:ext cx="802640" cy="768000"/>
            </a:xfrm>
            <a:prstGeom prst="straightConnector1">
              <a:avLst/>
            </a:prstGeom>
            <a:ln w="76200">
              <a:solidFill>
                <a:srgbClr val="ED7D3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590040" y="965200"/>
              <a:ext cx="1557517" cy="24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590040" y="1401160"/>
              <a:ext cx="21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590040" y="1781240"/>
              <a:ext cx="21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726000" y="1882840"/>
              <a:ext cx="2988000" cy="0"/>
            </a:xfrm>
            <a:prstGeom prst="line">
              <a:avLst/>
            </a:prstGeom>
            <a:ln w="38100">
              <a:solidFill>
                <a:srgbClr val="ED7D3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41680" y="2325720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41680" y="2705800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41680" y="3071560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21360" y="1912874"/>
              <a:ext cx="1498640" cy="242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«ТРЕНД»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822960"/>
            <a:ext cx="7883375" cy="53008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89350" y="4079820"/>
            <a:ext cx="4170889" cy="2554545"/>
          </a:xfrm>
          <a:prstGeom prst="rect">
            <a:avLst/>
          </a:prstGeom>
          <a:solidFill>
            <a:srgbClr val="ED7D31"/>
          </a:solidFill>
          <a:ln>
            <a:solidFill>
              <a:srgbClr val="ED7D3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«ТРЕНД»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описать по следующей формуле: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тренда (рост или падение),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единиц измерения,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границы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тренда (например, рост числа гаджетов у детей 10–14 лет в мире).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9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25120" y="944880"/>
            <a:ext cx="3643354" cy="3126208"/>
            <a:chOff x="436880" y="213360"/>
            <a:chExt cx="3643354" cy="31262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6880" y="213360"/>
              <a:ext cx="3643354" cy="3126208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19760" y="341084"/>
              <a:ext cx="3261360" cy="2852504"/>
            </a:xfrm>
            <a:prstGeom prst="roundRect">
              <a:avLst>
                <a:gd name="adj" fmla="val 48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9080" y="465066"/>
              <a:ext cx="1442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УГРОЗА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120" y="851980"/>
              <a:ext cx="15575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06120" y="1308694"/>
              <a:ext cx="3096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10557" y="2634803"/>
              <a:ext cx="3096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10557" y="3017975"/>
              <a:ext cx="3096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6120" y="2213404"/>
              <a:ext cx="14986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120" y="1613998"/>
              <a:ext cx="3096000" cy="569387"/>
            </a:xfrm>
            <a:prstGeom prst="rect">
              <a:avLst/>
            </a:prstGeom>
            <a:noFill/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</a:t>
              </a:r>
            </a:p>
            <a:p>
              <a:endPara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«УГРОЗА»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1354" y="944880"/>
            <a:ext cx="7034806" cy="20313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«УГРОЗА»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последствие развития тренда, а также значимое следствие технологии, формата или другой сущности на карте, которое может негативно повлиять на того или иного субъекта, закрыть для него работу в рассматриваемой области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120" y="4521491"/>
            <a:ext cx="10861040" cy="14773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функции целеполагания детьми, с детства использующими рекомендательные системы» — угроза для родителей, но возможность для диктатора.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Потеря образовательного суверенитета страны в результате перевода курсов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русский язык» — угроза для государства, и т.д.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8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84480" y="873760"/>
            <a:ext cx="3643354" cy="3126208"/>
            <a:chOff x="436880" y="213360"/>
            <a:chExt cx="3643354" cy="3126208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36880" y="213360"/>
              <a:ext cx="3643354" cy="3126208"/>
            </a:xfrm>
            <a:prstGeom prst="roundRect">
              <a:avLst>
                <a:gd name="adj" fmla="val 0"/>
              </a:avLst>
            </a:prstGeom>
            <a:solidFill>
              <a:srgbClr val="D90597"/>
            </a:solidFill>
            <a:ln>
              <a:solidFill>
                <a:srgbClr val="D90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619760" y="341084"/>
              <a:ext cx="3261360" cy="2852504"/>
            </a:xfrm>
            <a:prstGeom prst="roundRect">
              <a:avLst>
                <a:gd name="adj" fmla="val 48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6119" y="465066"/>
              <a:ext cx="3100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ВОЗМОЖНОСТЬ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120" y="851980"/>
              <a:ext cx="155751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706120" y="1308694"/>
              <a:ext cx="3096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10557" y="2634803"/>
              <a:ext cx="3096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710557" y="3017975"/>
              <a:ext cx="3096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6120" y="2213404"/>
              <a:ext cx="149864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6120" y="1613998"/>
              <a:ext cx="3096000" cy="569387"/>
            </a:xfrm>
            <a:prstGeom prst="rect">
              <a:avLst/>
            </a:prstGeom>
            <a:noFill/>
            <a:ln>
              <a:solidFill>
                <a:srgbClr val="D90597"/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</a:t>
              </a:r>
            </a:p>
            <a:p>
              <a:endParaRPr lang="ru-RU" sz="1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«ВОЗМОЖНОСТЬ»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0714" y="873760"/>
            <a:ext cx="7532646" cy="1754326"/>
          </a:xfrm>
          <a:prstGeom prst="rect">
            <a:avLst/>
          </a:prstGeom>
          <a:solidFill>
            <a:srgbClr val="D90597"/>
          </a:solidFill>
          <a:ln>
            <a:solidFill>
              <a:srgbClr val="D90597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«ВОЗМОЖНОСТЬ»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последствие развития тренда, а также значимое следствие технологии, формата или другой сущности на карте, которое может положительно повлиять на субъекта, создать для него значимые выгоды.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480" y="4544276"/>
            <a:ext cx="11358880" cy="1477328"/>
          </a:xfrm>
          <a:prstGeom prst="rect">
            <a:avLst/>
          </a:prstGeom>
          <a:ln>
            <a:solidFill>
              <a:srgbClr val="D90597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количества пробок на дорогах» — возможность для производителя кондиционеров с фильтрами или стеклопакетов.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«потеря образовательного суверенитета страны в результате перевода курсов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Coursera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русский язык» — возможность для глобальных образовательных онлайн-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агрегаторов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0714" y="2794794"/>
            <a:ext cx="75326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может повредить данному субъекту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невыгодность данного явления или развития данного тренда для указанного субъекта?»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может помочь или быть выгодным данному субъекту?»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5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руппа 120"/>
          <p:cNvGrpSpPr/>
          <p:nvPr/>
        </p:nvGrpSpPr>
        <p:grpSpPr>
          <a:xfrm>
            <a:off x="274320" y="914400"/>
            <a:ext cx="3643354" cy="3126208"/>
            <a:chOff x="436880" y="213360"/>
            <a:chExt cx="3643354" cy="3126208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436880" y="213360"/>
              <a:ext cx="3643354" cy="3126208"/>
            </a:xfrm>
            <a:prstGeom prst="roundRect">
              <a:avLst>
                <a:gd name="adj" fmla="val 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619760" y="341084"/>
              <a:ext cx="3261360" cy="2852504"/>
            </a:xfrm>
            <a:prstGeom prst="roundRect">
              <a:avLst>
                <a:gd name="adj" fmla="val 48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29080" y="465066"/>
              <a:ext cx="1442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ФОРМАТ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1680" y="851978"/>
              <a:ext cx="24058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741680" y="1288374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41680" y="1686548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746320" y="1793969"/>
              <a:ext cx="2988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41680" y="2277269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741680" y="2675443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41680" y="3058615"/>
              <a:ext cx="2988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41680" y="1844769"/>
              <a:ext cx="14783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«ФОРМАТ»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0554" y="914400"/>
            <a:ext cx="7451366" cy="203132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«ФОРМАТ»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социальный/ институциональный ответ на вызов или возможность, по сути это воплощение социальных практик. Под форматом в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Foresight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понимается способ организации коммуникации субъектов: кто, с кем, по поводу чего и по какому принципу организует совместную деятельность.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20" y="4277799"/>
            <a:ext cx="11277600" cy="230832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сетевые дворцы пионеров» как формат на тренде «сетевая социальная самоорганизация» (тип отношений между людьми), который всегда порождается субъектом. У формата нет конечной цели. Формат может запускать новый тренд. Формат может содержать свои собственные тенденции, которые похожи на тренды, но лежат на три уровня ниже трендов предметной области, а тренды, относящиеся к уровню подсистемы, не являются трендами для системы с точки зрения методологии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Foresight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Модератор и при его помощи участники группы должны всегда соотносить масштаб тренда с системным многоуровневым видением предмета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-работы.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6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Группа 120"/>
          <p:cNvGrpSpPr/>
          <p:nvPr/>
        </p:nvGrpSpPr>
        <p:grpSpPr>
          <a:xfrm>
            <a:off x="294640" y="863600"/>
            <a:ext cx="3643354" cy="3126208"/>
            <a:chOff x="436880" y="213360"/>
            <a:chExt cx="3643354" cy="3126208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436880" y="213360"/>
              <a:ext cx="3643354" cy="3126208"/>
            </a:xfrm>
            <a:prstGeom prst="roundRect">
              <a:avLst>
                <a:gd name="adj" fmla="val 0"/>
              </a:avLst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3" name="Скругленный прямоугольник 122"/>
            <p:cNvSpPr/>
            <p:nvPr/>
          </p:nvSpPr>
          <p:spPr>
            <a:xfrm>
              <a:off x="619760" y="341084"/>
              <a:ext cx="3261360" cy="2852504"/>
            </a:xfrm>
            <a:prstGeom prst="roundRect">
              <a:avLst>
                <a:gd name="adj" fmla="val 483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41680" y="465066"/>
              <a:ext cx="298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ТЕХНОЛОГИЯ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1680" y="851978"/>
              <a:ext cx="240587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Название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741680" y="1288374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>
              <a:off x="741680" y="1686548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746320" y="1793969"/>
              <a:ext cx="30240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741680" y="2277269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741680" y="2675443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741680" y="3058615"/>
              <a:ext cx="302400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741680" y="1844769"/>
              <a:ext cx="14783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Описание</a:t>
              </a:r>
              <a:endParaRPr lang="en-US" sz="10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76320" y="111760"/>
            <a:ext cx="842264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«ТЕХНОЛОГИЯ»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01160" y="863600"/>
            <a:ext cx="7675880" cy="175432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«ТЕХНОЛОГИЯ»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отдельное технологическое решение («новый тип топлива») или пакет технологических решений («реактор на быстрых нейтронах»), значимый для развития, открытия или угасания того или иного тренда или формата.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01160" y="2748925"/>
            <a:ext cx="767588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карточки «Технология» в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том, что она находится вне системы субъектных отношений и обладает следующими признаками: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описывает «ответ на вызов», возникающий в системе НТР;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материальным или информационным объектом; 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обусловлена собственной логикой научно-технического 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прогресса, развертывание 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которого происходит вне рамок предмета </a:t>
            </a:r>
            <a:r>
              <a:rPr lang="ru-RU" sz="1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форсайт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-сессии.</a:t>
            </a:r>
            <a:endParaRPr lang="en-US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4640" y="4791118"/>
            <a:ext cx="11582400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нейроинтерфейс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является продуктом линии решений в области психофизиологического мониторинга, но на карте системы «Транспортное образование» появляется только тогда, когда начинает влиять на состояние предмета (создавая возможности для нового типа образования).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29248"/>
      </p:ext>
    </p:extLst>
  </p:cSld>
  <p:clrMapOvr>
    <a:masterClrMapping/>
  </p:clrMapOvr>
</p:sld>
</file>

<file path=ppt/theme/theme1.xml><?xml version="1.0" encoding="utf-8"?>
<a:theme xmlns:a="http://schemas.openxmlformats.org/drawingml/2006/main" name="ektu1">
  <a:themeElements>
    <a:clrScheme name="ektu1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4030"/>
      </a:accent6>
      <a:hlink>
        <a:srgbClr val="0000FF"/>
      </a:hlink>
      <a:folHlink>
        <a:srgbClr val="FF00FF"/>
      </a:folHlink>
    </a:clrScheme>
    <a:fontScheme name="ektu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ktu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ktu1">
  <a:themeElements>
    <a:clrScheme name="ektu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009972"/>
      </a:accent2>
      <a:accent3>
        <a:srgbClr val="007255"/>
      </a:accent3>
      <a:accent4>
        <a:srgbClr val="44C1A3"/>
      </a:accent4>
      <a:accent5>
        <a:srgbClr val="1B5337"/>
      </a:accent5>
      <a:accent6>
        <a:srgbClr val="004030"/>
      </a:accent6>
      <a:hlink>
        <a:srgbClr val="0000FF"/>
      </a:hlink>
      <a:folHlink>
        <a:srgbClr val="FF00FF"/>
      </a:folHlink>
    </a:clrScheme>
    <a:fontScheme name="ektu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ektu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1042</Words>
  <Application>Microsoft Office PowerPoint</Application>
  <PresentationFormat>Широкоэкранный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Atyp Display Light</vt:lpstr>
      <vt:lpstr>Atyp Display Medium</vt:lpstr>
      <vt:lpstr>Calibri</vt:lpstr>
      <vt:lpstr>Calibri Light</vt:lpstr>
      <vt:lpstr>Helvetica</vt:lpstr>
      <vt:lpstr>ektu1</vt:lpstr>
      <vt:lpstr>Методология Rapid Foresight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Ключевые ПРОЕКТЫ  ВКТУ им.Д.Серикбаева</dc:title>
  <dc:creator>Сауле Рахметуллина (Ректор)</dc:creator>
  <cp:lastModifiedBy>User</cp:lastModifiedBy>
  <cp:revision>149</cp:revision>
  <dcterms:modified xsi:type="dcterms:W3CDTF">2026-04-16T09:59:23Z</dcterms:modified>
</cp:coreProperties>
</file>